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5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7174D-B82C-6E19-84DE-8CD96CC10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D37714-D74A-1C1E-5109-5EF3DE27E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67D9F-5C86-4681-8C34-FE4B2767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CB39-85C1-F4F0-1236-60660CC7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0569F-7BD5-4E0B-03AC-D5080E77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30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F69D8-82F0-613F-E56B-B3D39115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4FA948-A631-55D7-94FC-17187953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EB3B2-E044-50ED-E6A6-8E5282C8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A0D19-7DFC-0CEC-4174-DA1C094C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10185-D0E5-95B9-7C92-6E2F5503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72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1CA734-DBC5-EDF5-2512-9C75EBBE3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C58F82-0765-B3A5-FF78-09CCBD32A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AB5F9-89FE-B1D1-4DE1-72E56A91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313AE-E268-FA6F-B153-FAA1438A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1F15F-EB17-C085-CB3F-882CC73C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183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A7E4B-C8C0-2B49-F213-B00C1495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DC1CF-95C3-BDF8-9258-EAB6C8A06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08F3E-7E36-BC56-0DEF-F57EFE68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F8E21-0FA2-4937-8504-73C91988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CDFCA-B9D4-E57A-9FDF-F80179FE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15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BB022-A35A-0A7C-8357-E6822CC4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B7A6C-0EEB-46DC-84F4-5CF2AB26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B80C9-EA93-2EE5-CDDD-909DD07D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62455-F8A6-3853-9A2B-19597AC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4C4A4-6E33-8540-C8CE-754FCD8D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70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E1238-03F2-EA5D-DA00-9321A10B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BF03C-05B0-57D9-DD18-29BC106A1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F9D0D-23EB-AAF6-1C06-A03B60F2F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F2055B-4207-9CAF-9B20-723E1DE0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D060F2-4239-2278-72DC-F6BE8016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C8737-7593-8B7E-0FD8-D2911DA7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06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DE34E-F67B-9BEF-1430-F5391BAA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8D5F7-515F-290E-1847-10D95844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88E0-2346-E254-2B2A-821860A6F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BF15ED-3A7C-E0E4-2DA1-7B876C0B3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AC3267-90ED-B28D-2EF1-D90E2C07B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13AE4F-E87C-BAAB-06B4-D69C7FFD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1CA41C-7E02-D063-362C-B41CBD6C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5CFC08-DE35-2A41-4E9B-D18E9836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928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B264-30F6-934C-1C53-8D4DDAB5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91F152-CE40-3AFA-F33F-E098EE7D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BD3D70-277C-D139-7AC2-C4981E7D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3521C0-C162-43F3-D810-82E17F27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54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842272-56E9-7B87-C3C5-E4452D69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8E4617-4F7B-913B-C16A-BA661BC7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BAB438-91D4-CDD3-4C55-49C0B33C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427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D81A0-E963-E969-EA2D-2B220F90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ED14F-C926-ED8A-9C7A-A0459729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E5DD4-A3B6-8656-8B2A-5E2E00988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DA56FB-4900-73D4-5921-D7E16A7C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26BD9F-D3CD-3B48-058B-F2C8D56C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232F4-C782-43E4-8FF3-FBE669D1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669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C6E75-B523-E770-FE31-19086532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1FF210-8FE8-1FAD-A16F-9BDBADC80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4B15D4-3FCA-F4A1-B33A-445CE0001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D78AA-B383-1E58-C163-530A30F2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44984-1999-215D-9737-D8F85AA4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A31EF-C47F-CC7B-D0B1-F17077CB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41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1692B-7BC8-991E-E343-2CCBEFE8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DB3AB6-3922-EE3F-6DE3-E87924B15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5A4B9-587D-DA7A-D205-A7ECF08DD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8D5037-56AB-43F4-8C30-4A8A7FB7622A}" type="datetimeFigureOut">
              <a:rPr lang="ru-KZ" smtClean="0"/>
              <a:t>04.12.2025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D8DE6-C2BE-4743-AB78-AC3B03AE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1AB28-81B2-A79B-3781-69BDB9415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628A9D-A726-4252-892B-47A0B088F8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491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D7CF8-1A38-4A95-B842-9DB1E2001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4G </a:t>
            </a:r>
            <a:r>
              <a:rPr lang="ru-RU" dirty="0" err="1"/>
              <a:t>мобильді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жүйелері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0BA2F5-C718-DF55-D13E-8E79BD03C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04.12.2025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Карибаев</a:t>
            </a:r>
            <a:r>
              <a:rPr lang="ru-RU" dirty="0"/>
              <a:t> БА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256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282B7-6935-4F58-7562-3ADB7F07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604837"/>
            <a:ext cx="96678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493472-78EC-510B-198B-1F2E11CA1926}"/>
              </a:ext>
            </a:extLst>
          </p:cNvPr>
          <p:cNvSpPr txBox="1"/>
          <p:nvPr/>
        </p:nvSpPr>
        <p:spPr>
          <a:xfrm>
            <a:off x="2654046" y="1809834"/>
            <a:ext cx="60944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OFDMA </a:t>
            </a:r>
            <a:r>
              <a:rPr lang="ru-RU" sz="2400" b="1" dirty="0" err="1"/>
              <a:t>артықшылықтары</a:t>
            </a: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Жиілік</a:t>
            </a:r>
            <a:r>
              <a:rPr lang="ru-RU" sz="2400" dirty="0"/>
              <a:t> </a:t>
            </a:r>
            <a:r>
              <a:rPr lang="ru-RU" sz="2400" dirty="0" err="1"/>
              <a:t>спектрін</a:t>
            </a:r>
            <a:r>
              <a:rPr lang="ru-RU" sz="2400" dirty="0"/>
              <a:t> </a:t>
            </a:r>
            <a:r>
              <a:rPr lang="ru-RU" sz="2400" dirty="0" err="1"/>
              <a:t>тиімді</a:t>
            </a:r>
            <a:r>
              <a:rPr lang="ru-RU" sz="2400" dirty="0"/>
              <a:t> </a:t>
            </a:r>
            <a:r>
              <a:rPr lang="ru-RU" sz="2400" dirty="0" err="1"/>
              <a:t>бөледі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пайдаланушыға</a:t>
            </a:r>
            <a:r>
              <a:rPr lang="ru-RU" sz="2400" dirty="0"/>
              <a:t> </a:t>
            </a:r>
            <a:r>
              <a:rPr lang="ru-RU" sz="2400" dirty="0" err="1"/>
              <a:t>поднесущие</a:t>
            </a:r>
            <a:r>
              <a:rPr lang="ru-RU" sz="2400" dirty="0"/>
              <a:t> </a:t>
            </a:r>
            <a:r>
              <a:rPr lang="ru-RU" sz="2400" dirty="0" err="1"/>
              <a:t>тобын</a:t>
            </a:r>
            <a:r>
              <a:rPr lang="ru-RU" sz="2400" dirty="0"/>
              <a:t> </a:t>
            </a:r>
            <a:r>
              <a:rPr lang="ru-RU" sz="2400" dirty="0" err="1"/>
              <a:t>бөлек</a:t>
            </a:r>
            <a:r>
              <a:rPr lang="ru-RU" sz="2400" dirty="0"/>
              <a:t> </a:t>
            </a:r>
            <a:r>
              <a:rPr lang="ru-RU" sz="2400" dirty="0" err="1"/>
              <a:t>тағайындауға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жылдамдықты</a:t>
            </a:r>
            <a:r>
              <a:rPr lang="ru-RU" sz="2400" dirty="0"/>
              <a:t> </a:t>
            </a: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беруге</a:t>
            </a:r>
            <a:r>
              <a:rPr lang="ru-RU" sz="2400" dirty="0"/>
              <a:t> </a:t>
            </a:r>
            <a:r>
              <a:rPr lang="ru-RU" sz="2400" dirty="0" err="1"/>
              <a:t>мүмкіндік</a:t>
            </a:r>
            <a:r>
              <a:rPr lang="ru-RU" sz="2400" dirty="0"/>
              <a:t> </a:t>
            </a:r>
            <a:r>
              <a:rPr lang="ru-RU" sz="2400" dirty="0" err="1"/>
              <a:t>береді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Көпсәулелі</a:t>
            </a:r>
            <a:r>
              <a:rPr lang="ru-RU" sz="2400" dirty="0"/>
              <a:t> </a:t>
            </a:r>
            <a:r>
              <a:rPr lang="ru-RU" sz="2400" dirty="0" err="1"/>
              <a:t>таралуға</a:t>
            </a:r>
            <a:r>
              <a:rPr lang="ru-RU" sz="2400" dirty="0"/>
              <a:t> </a:t>
            </a:r>
            <a:r>
              <a:rPr lang="ru-RU" sz="2400" dirty="0" err="1"/>
              <a:t>төзімді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35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16EF0-9843-2053-0A4B-5627DC04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0EF47-FAF9-3679-A57F-272DAEA59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E63E8-97B6-A7BB-8BF9-FB9467C6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319212"/>
            <a:ext cx="105441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E393A-CCA4-B648-1676-1A5345DB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Smart-</a:t>
            </a:r>
            <a:r>
              <a:rPr lang="ru-RU" b="1" dirty="0" err="1"/>
              <a:t>антенналард</a:t>
            </a:r>
            <a:r>
              <a:rPr lang="kk-KZ" b="1" dirty="0"/>
              <a:t>ың негізгі қызметтері</a:t>
            </a:r>
            <a:br>
              <a:rPr lang="ru-RU" b="1" dirty="0"/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176E0-CAA9-E8FB-B162-8A5DA76389B6}"/>
              </a:ext>
            </a:extLst>
          </p:cNvPr>
          <p:cNvSpPr txBox="1"/>
          <p:nvPr/>
        </p:nvSpPr>
        <p:spPr>
          <a:xfrm>
            <a:off x="838200" y="923544"/>
            <a:ext cx="109941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а) </a:t>
            </a:r>
            <a:r>
              <a:rPr lang="ru-RU" sz="2400" b="1" dirty="0" err="1"/>
              <a:t>Диаграмманы</a:t>
            </a:r>
            <a:r>
              <a:rPr lang="ru-RU" sz="2400" b="1" dirty="0"/>
              <a:t> </a:t>
            </a:r>
            <a:r>
              <a:rPr lang="ru-RU" sz="2400" b="1" dirty="0" err="1"/>
              <a:t>бағыттау</a:t>
            </a:r>
            <a:r>
              <a:rPr lang="ru-RU" sz="2400" b="1" dirty="0"/>
              <a:t> (</a:t>
            </a:r>
            <a:r>
              <a:rPr lang="en-US" sz="2400" b="1" dirty="0"/>
              <a:t>Beamforming)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Антенна </a:t>
            </a:r>
            <a:r>
              <a:rPr lang="ru-RU" sz="2400" dirty="0" err="1"/>
              <a:t>массиві</a:t>
            </a:r>
            <a:r>
              <a:rPr lang="ru-RU" sz="2400" dirty="0"/>
              <a:t> </a:t>
            </a:r>
            <a:r>
              <a:rPr lang="ru-RU" sz="2400" dirty="0" err="1"/>
              <a:t>сигналды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бағытқа</a:t>
            </a:r>
            <a:r>
              <a:rPr lang="ru-RU" sz="2400" dirty="0"/>
              <a:t> «фокус» </a:t>
            </a:r>
            <a:r>
              <a:rPr lang="ru-RU" sz="2400" dirty="0" err="1"/>
              <a:t>жасайды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қамтуды</a:t>
            </a:r>
            <a:r>
              <a:rPr lang="ru-RU" sz="2400" dirty="0"/>
              <a:t> </a:t>
            </a:r>
            <a:r>
              <a:rPr lang="ru-RU" sz="2400" dirty="0" err="1"/>
              <a:t>арттырады</a:t>
            </a:r>
            <a:r>
              <a:rPr lang="ru-RU" sz="2400" dirty="0"/>
              <a:t>, </a:t>
            </a:r>
            <a:r>
              <a:rPr lang="ru-RU" sz="2400" dirty="0" err="1"/>
              <a:t>интерференцияны</a:t>
            </a:r>
            <a:r>
              <a:rPr lang="ru-RU" sz="2400" dirty="0"/>
              <a:t> </a:t>
            </a:r>
            <a:r>
              <a:rPr lang="ru-RU" sz="2400" dirty="0" err="1"/>
              <a:t>азайтады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жүйенің</a:t>
            </a:r>
            <a:r>
              <a:rPr lang="ru-RU" sz="2400" dirty="0"/>
              <a:t> </a:t>
            </a:r>
            <a:r>
              <a:rPr lang="ru-RU" sz="2400" dirty="0" err="1"/>
              <a:t>сенімділігін</a:t>
            </a:r>
            <a:r>
              <a:rPr lang="ru-RU" sz="2400" dirty="0"/>
              <a:t> </a:t>
            </a:r>
            <a:r>
              <a:rPr lang="ru-RU" sz="2400" dirty="0" err="1"/>
              <a:t>көтереді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b="1" dirty="0"/>
              <a:t>б) </a:t>
            </a:r>
            <a:r>
              <a:rPr lang="ru-RU" sz="2400" b="1" dirty="0" err="1"/>
              <a:t>Кеңістік</a:t>
            </a:r>
            <a:r>
              <a:rPr lang="ru-RU" sz="2400" b="1" dirty="0"/>
              <a:t>–</a:t>
            </a:r>
            <a:r>
              <a:rPr lang="ru-RU" sz="2400" b="1" dirty="0" err="1"/>
              <a:t>уақыттық</a:t>
            </a:r>
            <a:r>
              <a:rPr lang="ru-RU" sz="2400" b="1" dirty="0"/>
              <a:t> </a:t>
            </a:r>
            <a:r>
              <a:rPr lang="ru-RU" sz="2400" b="1" dirty="0" err="1"/>
              <a:t>кодтар</a:t>
            </a:r>
            <a:r>
              <a:rPr lang="ru-RU" sz="2400" b="1" dirty="0"/>
              <a:t> (</a:t>
            </a:r>
            <a:r>
              <a:rPr lang="en-US" sz="2400" b="1" dirty="0"/>
              <a:t>Space-Time Codes)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Антенналар</a:t>
            </a:r>
            <a:r>
              <a:rPr lang="ru-RU" sz="2400" dirty="0"/>
              <a:t>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кеңістіктік</a:t>
            </a:r>
            <a:r>
              <a:rPr lang="ru-RU" sz="2400" dirty="0"/>
              <a:t> </a:t>
            </a:r>
            <a:r>
              <a:rPr lang="ru-RU" sz="2400" dirty="0" err="1"/>
              <a:t>әртүрлілікті</a:t>
            </a:r>
            <a:r>
              <a:rPr lang="ru-RU" sz="2400" dirty="0"/>
              <a:t> (</a:t>
            </a:r>
            <a:r>
              <a:rPr lang="en-US" sz="2400" dirty="0"/>
              <a:t>diversity)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тұрақтылығын</a:t>
            </a:r>
            <a:r>
              <a:rPr lang="ru-RU" sz="2400" dirty="0"/>
              <a:t> </a:t>
            </a:r>
            <a:r>
              <a:rPr lang="ru-RU" sz="2400" dirty="0" err="1"/>
              <a:t>жоғарылатады</a:t>
            </a:r>
            <a:r>
              <a:rPr lang="ru-RU" sz="2400" dirty="0"/>
              <a:t>, </a:t>
            </a:r>
            <a:r>
              <a:rPr lang="ru-RU" sz="2400" dirty="0" err="1"/>
              <a:t>өшу</a:t>
            </a:r>
            <a:r>
              <a:rPr lang="ru-RU" sz="2400" dirty="0"/>
              <a:t> (</a:t>
            </a:r>
            <a:r>
              <a:rPr lang="en-US" sz="2400" dirty="0"/>
              <a:t>fading) </a:t>
            </a:r>
            <a:r>
              <a:rPr lang="ru-RU" sz="2400" dirty="0" err="1"/>
              <a:t>проблемасын</a:t>
            </a:r>
            <a:r>
              <a:rPr lang="ru-RU" sz="2400" dirty="0"/>
              <a:t> </a:t>
            </a:r>
            <a:r>
              <a:rPr lang="ru-RU" sz="2400" dirty="0" err="1"/>
              <a:t>азайтады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b="1" dirty="0"/>
              <a:t>в) </a:t>
            </a:r>
            <a:r>
              <a:rPr lang="ru-RU" sz="2400" b="1" dirty="0" err="1"/>
              <a:t>Пространстволық</a:t>
            </a:r>
            <a:r>
              <a:rPr lang="ru-RU" sz="2400" b="1" dirty="0"/>
              <a:t> </a:t>
            </a:r>
            <a:r>
              <a:rPr lang="ru-RU" sz="2400" b="1" dirty="0" err="1"/>
              <a:t>мультиплекстеу</a:t>
            </a:r>
            <a:r>
              <a:rPr lang="ru-RU" sz="2400" b="1" dirty="0"/>
              <a:t> (</a:t>
            </a:r>
            <a:r>
              <a:rPr lang="en-US" sz="2400" b="1" dirty="0"/>
              <a:t>Spatial Multiplexing)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ағындарын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антенналар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уақытта</a:t>
            </a:r>
            <a:r>
              <a:rPr lang="ru-RU" sz="2400" dirty="0"/>
              <a:t> </a:t>
            </a:r>
            <a:r>
              <a:rPr lang="ru-RU" sz="2400" dirty="0" err="1"/>
              <a:t>жіберу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Өткізу</a:t>
            </a:r>
            <a:r>
              <a:rPr lang="ru-RU" sz="2400" dirty="0"/>
              <a:t> </a:t>
            </a:r>
            <a:r>
              <a:rPr lang="ru-RU" sz="2400" dirty="0" err="1"/>
              <a:t>қабілеті</a:t>
            </a:r>
            <a:r>
              <a:rPr lang="ru-RU" sz="2400" dirty="0"/>
              <a:t> </a:t>
            </a:r>
            <a:r>
              <a:rPr lang="ru-RU" sz="2400" dirty="0" err="1"/>
              <a:t>айтарлықтай</a:t>
            </a:r>
            <a:r>
              <a:rPr lang="ru-RU" sz="2400" dirty="0"/>
              <a:t> </a:t>
            </a:r>
            <a:r>
              <a:rPr lang="ru-RU" sz="2400" dirty="0" err="1"/>
              <a:t>артады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MIMO 2×2 </a:t>
            </a:r>
            <a:r>
              <a:rPr lang="ru-RU" sz="2400" dirty="0" err="1"/>
              <a:t>жүйесінде</a:t>
            </a:r>
            <a:r>
              <a:rPr lang="ru-RU" sz="2400" dirty="0"/>
              <a:t> </a:t>
            </a:r>
            <a:r>
              <a:rPr lang="ru-RU" sz="2400" dirty="0" err="1"/>
              <a:t>максималды</a:t>
            </a:r>
            <a:r>
              <a:rPr lang="ru-RU" sz="2400" dirty="0"/>
              <a:t> </a:t>
            </a:r>
            <a:r>
              <a:rPr lang="ru-RU" sz="2400" dirty="0" err="1"/>
              <a:t>жылдамдық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есе</a:t>
            </a:r>
            <a:r>
              <a:rPr lang="ru-RU" sz="2400" dirty="0"/>
              <a:t> </a:t>
            </a:r>
            <a:r>
              <a:rPr lang="ru-RU" sz="2400" dirty="0" err="1"/>
              <a:t>өседі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71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massive-mimo.webp">
            <a:extLst>
              <a:ext uri="{FF2B5EF4-FFF2-40B4-BE49-F238E27FC236}">
                <a16:creationId xmlns:a16="http://schemas.microsoft.com/office/drawing/2014/main" id="{41A98260-41FD-DD02-26EA-D324E09179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A8901E-A644-DCC2-AF0F-3F87AD60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45" y="607100"/>
            <a:ext cx="77057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DA271B-343A-0276-F21A-0855D3B8A63E}"/>
              </a:ext>
            </a:extLst>
          </p:cNvPr>
          <p:cNvSpPr txBox="1"/>
          <p:nvPr/>
        </p:nvSpPr>
        <p:spPr>
          <a:xfrm>
            <a:off x="587502" y="342775"/>
            <a:ext cx="107236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MIMO «</a:t>
            </a:r>
            <a:r>
              <a:rPr lang="ru-RU" sz="2400" b="1" dirty="0" err="1"/>
              <a:t>жоғарыға</a:t>
            </a:r>
            <a:r>
              <a:rPr lang="ru-RU" sz="2400" b="1" dirty="0"/>
              <a:t>» </a:t>
            </a:r>
            <a:r>
              <a:rPr lang="ru-RU" sz="2400" b="1" dirty="0" err="1"/>
              <a:t>және</a:t>
            </a:r>
            <a:r>
              <a:rPr lang="ru-RU" sz="2400" b="1" dirty="0"/>
              <a:t> «</a:t>
            </a:r>
            <a:r>
              <a:rPr lang="ru-RU" sz="2400" b="1" dirty="0" err="1"/>
              <a:t>төменге</a:t>
            </a:r>
            <a:r>
              <a:rPr lang="ru-RU" sz="2400" b="1" dirty="0"/>
              <a:t>» </a:t>
            </a:r>
            <a:r>
              <a:rPr lang="ru-RU" sz="2400" b="1" dirty="0" err="1"/>
              <a:t>жұмыс</a:t>
            </a:r>
            <a:r>
              <a:rPr lang="ru-RU" sz="2400" b="1" dirty="0"/>
              <a:t> </a:t>
            </a:r>
            <a:r>
              <a:rPr lang="ru-RU" sz="2400" b="1" dirty="0" err="1"/>
              <a:t>режимдері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Downlink (</a:t>
            </a:r>
            <a:r>
              <a:rPr lang="ru-RU" sz="2400" b="1" dirty="0" err="1"/>
              <a:t>төмен</a:t>
            </a:r>
            <a:r>
              <a:rPr lang="ru-RU" sz="2400" b="1" dirty="0"/>
              <a:t>)</a:t>
            </a:r>
            <a:r>
              <a:rPr lang="ru-RU" sz="2400" dirty="0"/>
              <a:t>: </a:t>
            </a:r>
            <a:r>
              <a:rPr lang="ru-RU" sz="2400" dirty="0" err="1"/>
              <a:t>Базалық</a:t>
            </a:r>
            <a:r>
              <a:rPr lang="ru-RU" sz="2400" dirty="0"/>
              <a:t> станция </a:t>
            </a:r>
            <a:r>
              <a:rPr lang="ru-RU" sz="2400" dirty="0" err="1"/>
              <a:t>бірнеше</a:t>
            </a:r>
            <a:r>
              <a:rPr lang="ru-RU" sz="2400" dirty="0"/>
              <a:t> антенна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қолданушыға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ағынын</a:t>
            </a:r>
            <a:r>
              <a:rPr lang="ru-RU" sz="2400" dirty="0"/>
              <a:t> </a:t>
            </a:r>
            <a:r>
              <a:rPr lang="ru-RU" sz="2400" dirty="0" err="1"/>
              <a:t>жібере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Uplink (</a:t>
            </a:r>
            <a:r>
              <a:rPr lang="ru-RU" sz="2400" b="1" dirty="0" err="1"/>
              <a:t>жоғары</a:t>
            </a:r>
            <a:r>
              <a:rPr lang="ru-RU" sz="2400" b="1" dirty="0"/>
              <a:t>)</a:t>
            </a:r>
            <a:r>
              <a:rPr lang="ru-RU" sz="2400" dirty="0"/>
              <a:t>: </a:t>
            </a: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қолданушыда</a:t>
            </a:r>
            <a:r>
              <a:rPr lang="ru-RU" sz="2400" dirty="0"/>
              <a:t>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жіберуші</a:t>
            </a:r>
            <a:r>
              <a:rPr lang="ru-RU" sz="2400" dirty="0"/>
              <a:t> антенна </a:t>
            </a:r>
            <a:r>
              <a:rPr lang="ru-RU" sz="2400" dirty="0" err="1"/>
              <a:t>болады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пайдаланушылар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слотта</a:t>
            </a:r>
            <a:r>
              <a:rPr lang="ru-RU" sz="2400" dirty="0"/>
              <a:t> </a:t>
            </a:r>
            <a:r>
              <a:rPr lang="ru-RU" sz="2400" dirty="0" err="1"/>
              <a:t>ортақ</a:t>
            </a:r>
            <a:r>
              <a:rPr lang="ru-RU" sz="2400" dirty="0"/>
              <a:t> </a:t>
            </a:r>
            <a:r>
              <a:rPr lang="ru-RU" sz="2400" dirty="0" err="1"/>
              <a:t>кеңістіктік</a:t>
            </a:r>
            <a:r>
              <a:rPr lang="ru-RU" sz="2400" dirty="0"/>
              <a:t> </a:t>
            </a:r>
            <a:r>
              <a:rPr lang="ru-RU" sz="2400" dirty="0" err="1"/>
              <a:t>мультиплекстеуді</a:t>
            </a:r>
            <a:r>
              <a:rPr lang="ru-RU" sz="2400" dirty="0"/>
              <a:t> </a:t>
            </a:r>
            <a:r>
              <a:rPr lang="ru-RU" sz="2400" dirty="0" err="1"/>
              <a:t>қолдана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әдіс</a:t>
            </a:r>
            <a:r>
              <a:rPr lang="ru-RU" sz="2400" dirty="0"/>
              <a:t>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слотта</a:t>
            </a:r>
            <a:r>
              <a:rPr lang="ru-RU" sz="2400" b="1" dirty="0"/>
              <a:t> </a:t>
            </a:r>
            <a:r>
              <a:rPr lang="ru-RU" sz="2400" b="1" dirty="0" err="1"/>
              <a:t>екі</a:t>
            </a:r>
            <a:r>
              <a:rPr lang="ru-RU" sz="2400" b="1" dirty="0"/>
              <a:t> </a:t>
            </a:r>
            <a:r>
              <a:rPr lang="ru-RU" sz="2400" b="1" dirty="0" err="1"/>
              <a:t>қолданушының</a:t>
            </a:r>
            <a:r>
              <a:rPr lang="ru-RU" sz="2400" b="1" dirty="0"/>
              <a:t> </a:t>
            </a:r>
            <a:r>
              <a:rPr lang="ru-RU" sz="2400" b="1" dirty="0" err="1"/>
              <a:t>деректерін</a:t>
            </a:r>
            <a:r>
              <a:rPr lang="ru-RU" sz="2400" b="1" dirty="0"/>
              <a:t> </a:t>
            </a:r>
            <a:r>
              <a:rPr lang="ru-RU" sz="2400" b="1" dirty="0" err="1"/>
              <a:t>бөлек</a:t>
            </a:r>
            <a:r>
              <a:rPr lang="ru-RU" sz="2400" b="1" dirty="0"/>
              <a:t> </a:t>
            </a:r>
            <a:r>
              <a:rPr lang="ru-RU" sz="2400" b="1" dirty="0" err="1"/>
              <a:t>антенналармен</a:t>
            </a:r>
            <a:r>
              <a:rPr lang="ru-RU" sz="2400" b="1" dirty="0"/>
              <a:t> </a:t>
            </a:r>
            <a:r>
              <a:rPr lang="ru-RU" sz="2400" b="1" dirty="0" err="1"/>
              <a:t>жіберу</a:t>
            </a:r>
            <a:r>
              <a:rPr lang="ru-RU" sz="2400" dirty="0"/>
              <a:t> </a:t>
            </a:r>
            <a:r>
              <a:rPr lang="ru-RU" sz="2400" dirty="0" err="1"/>
              <a:t>мүмкіндігін</a:t>
            </a:r>
            <a:r>
              <a:rPr lang="ru-RU" sz="2400" dirty="0"/>
              <a:t> </a:t>
            </a:r>
            <a:r>
              <a:rPr lang="ru-RU" sz="2400" dirty="0" err="1"/>
              <a:t>береді</a:t>
            </a:r>
            <a:r>
              <a:rPr lang="ru-RU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DDCF4-1D98-4755-0957-8D01D5EA2265}"/>
              </a:ext>
            </a:extLst>
          </p:cNvPr>
          <p:cNvSpPr txBox="1"/>
          <p:nvPr/>
        </p:nvSpPr>
        <p:spPr>
          <a:xfrm>
            <a:off x="587502" y="3961352"/>
            <a:ext cx="60944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Кеңістіктік</a:t>
            </a:r>
            <a:r>
              <a:rPr lang="ru-RU" sz="2400" b="1" dirty="0"/>
              <a:t> </a:t>
            </a:r>
            <a:r>
              <a:rPr lang="ru-RU" sz="2400" b="1" dirty="0" err="1"/>
              <a:t>кодтау</a:t>
            </a:r>
            <a:r>
              <a:rPr lang="ru-RU" sz="2400" b="1" dirty="0"/>
              <a:t> (</a:t>
            </a:r>
            <a:r>
              <a:rPr lang="ru-RU" sz="2400" b="1" dirty="0" err="1"/>
              <a:t>Аламоути</a:t>
            </a:r>
            <a:r>
              <a:rPr lang="ru-RU" sz="2400" b="1" dirty="0"/>
              <a:t> </a:t>
            </a:r>
            <a:r>
              <a:rPr lang="ru-RU" sz="2400" b="1" dirty="0" err="1"/>
              <a:t>алгоритмі</a:t>
            </a:r>
            <a:r>
              <a:rPr lang="ru-RU" sz="24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Екі</a:t>
            </a:r>
            <a:r>
              <a:rPr lang="ru-RU" sz="2400" dirty="0"/>
              <a:t> антенна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сигналдарды</a:t>
            </a:r>
            <a:r>
              <a:rPr lang="ru-RU" sz="2400" dirty="0"/>
              <a:t> </a:t>
            </a:r>
            <a:r>
              <a:rPr lang="ru-RU" sz="2400" dirty="0" err="1"/>
              <a:t>жіберу</a:t>
            </a:r>
            <a:r>
              <a:rPr lang="ru-RU" sz="2400" dirty="0"/>
              <a:t> </a:t>
            </a:r>
            <a:r>
              <a:rPr lang="ru-RU" sz="2400" dirty="0" err="1"/>
              <a:t>әдісі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Қабылдағыш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уақытта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антеннадан</a:t>
            </a:r>
            <a:r>
              <a:rPr lang="ru-RU" sz="2400" dirty="0"/>
              <a:t> </a:t>
            </a:r>
            <a:r>
              <a:rPr lang="ru-RU" sz="2400" dirty="0" err="1"/>
              <a:t>келетін</a:t>
            </a:r>
            <a:r>
              <a:rPr lang="ru-RU" sz="2400" dirty="0"/>
              <a:t> </a:t>
            </a:r>
            <a:r>
              <a:rPr lang="ru-RU" sz="2400" dirty="0" err="1"/>
              <a:t>сигналдарды</a:t>
            </a:r>
            <a:r>
              <a:rPr lang="ru-RU" sz="2400" dirty="0"/>
              <a:t> </a:t>
            </a:r>
            <a:r>
              <a:rPr lang="ru-RU" sz="2400" dirty="0" err="1"/>
              <a:t>біріктіріп</a:t>
            </a:r>
            <a:r>
              <a:rPr lang="ru-RU" sz="2400" dirty="0"/>
              <a:t>, </a:t>
            </a:r>
            <a:r>
              <a:rPr lang="ru-RU" sz="2400" dirty="0" err="1"/>
              <a:t>қателерді</a:t>
            </a:r>
            <a:r>
              <a:rPr lang="ru-RU" sz="2400" dirty="0"/>
              <a:t> </a:t>
            </a:r>
            <a:r>
              <a:rPr lang="ru-RU" sz="2400" dirty="0" err="1"/>
              <a:t>азайтады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сенімділігі</a:t>
            </a:r>
            <a:r>
              <a:rPr lang="ru-RU" sz="2400" dirty="0"/>
              <a:t> </a:t>
            </a:r>
            <a:r>
              <a:rPr lang="ru-RU" sz="2400" dirty="0" err="1"/>
              <a:t>жоғарылайды</a:t>
            </a:r>
            <a:r>
              <a:rPr lang="ru-RU" sz="24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8087EE-11BD-D2D2-51CC-7E866ACE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91" y="3522916"/>
            <a:ext cx="4282237" cy="31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2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7B365-1EFF-3029-1434-5B46D748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WiMax</a:t>
            </a:r>
            <a:r>
              <a:rPr lang="en-US" dirty="0"/>
              <a:t> </a:t>
            </a:r>
            <a:r>
              <a:rPr lang="ru-RU" dirty="0" err="1"/>
              <a:t>стандартының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08A52-92B6-378C-48DC-08D2FA9629C3}"/>
              </a:ext>
            </a:extLst>
          </p:cNvPr>
          <p:cNvSpPr txBox="1"/>
          <p:nvPr/>
        </p:nvSpPr>
        <p:spPr>
          <a:xfrm>
            <a:off x="838200" y="1690688"/>
            <a:ext cx="964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/>
              <a:t>WiMax</a:t>
            </a:r>
            <a:r>
              <a:rPr lang="en-US" sz="2400" dirty="0"/>
              <a:t> </a:t>
            </a:r>
            <a:r>
              <a:rPr lang="ru-RU" sz="2400" dirty="0" err="1"/>
              <a:t>желісі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қосалқы</a:t>
            </a:r>
            <a:r>
              <a:rPr lang="ru-RU" sz="2400" dirty="0"/>
              <a:t> </a:t>
            </a:r>
            <a:r>
              <a:rPr lang="ru-RU" sz="2400" dirty="0" err="1"/>
              <a:t>жүйеден</a:t>
            </a:r>
            <a:r>
              <a:rPr lang="ru-RU" sz="2400" dirty="0"/>
              <a:t> </a:t>
            </a:r>
            <a:r>
              <a:rPr lang="ru-RU" sz="2400" dirty="0" err="1"/>
              <a:t>тұрады</a:t>
            </a:r>
            <a:r>
              <a:rPr lang="ru-RU" sz="24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ASN (Access Service Network)</a:t>
            </a:r>
            <a:r>
              <a:rPr lang="en-US" sz="2400" dirty="0"/>
              <a:t> – </a:t>
            </a:r>
            <a:r>
              <a:rPr lang="ru-RU" sz="2400" dirty="0"/>
              <a:t>абонентке </a:t>
            </a:r>
            <a:r>
              <a:rPr lang="ru-RU" sz="2400" dirty="0" err="1"/>
              <a:t>радиоқолжетімділік</a:t>
            </a:r>
            <a:r>
              <a:rPr lang="ru-RU" sz="2400" dirty="0"/>
              <a:t> </a:t>
            </a:r>
            <a:r>
              <a:rPr lang="ru-RU" sz="2400" dirty="0" err="1"/>
              <a:t>ұйымдастыратын</a:t>
            </a:r>
            <a:r>
              <a:rPr lang="ru-RU" sz="2400" dirty="0"/>
              <a:t> </a:t>
            </a:r>
            <a:r>
              <a:rPr lang="ru-RU" sz="2400" dirty="0" err="1"/>
              <a:t>бөлік</a:t>
            </a:r>
            <a:endParaRPr lang="ru-RU" sz="2400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CSN (Connectivity Service Network)</a:t>
            </a:r>
            <a:r>
              <a:rPr lang="en-US" sz="2400" dirty="0"/>
              <a:t> – </a:t>
            </a:r>
            <a:r>
              <a:rPr lang="ru-RU" sz="2400" dirty="0" err="1"/>
              <a:t>желілік</a:t>
            </a:r>
            <a:r>
              <a:rPr lang="ru-RU" sz="2400" dirty="0"/>
              <a:t> </a:t>
            </a:r>
            <a:r>
              <a:rPr lang="ru-RU" sz="2400" dirty="0" err="1"/>
              <a:t>қызметтерді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ететін</a:t>
            </a:r>
            <a:r>
              <a:rPr lang="ru-RU" sz="2400" dirty="0"/>
              <a:t> </a:t>
            </a:r>
            <a:r>
              <a:rPr lang="ru-RU" sz="2400" dirty="0" err="1"/>
              <a:t>бөлік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54446-68CC-833C-074D-447C9D89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6" y="3844167"/>
            <a:ext cx="7687818" cy="22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DFF31-2895-FAFF-2339-4E447326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WiMax</a:t>
            </a:r>
            <a:r>
              <a:rPr lang="en-US" dirty="0"/>
              <a:t> </a:t>
            </a:r>
            <a:r>
              <a:rPr lang="ru-RU" dirty="0" err="1"/>
              <a:t>стандартының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3B620-2D34-03FF-449F-99E63FEE2C9D}"/>
              </a:ext>
            </a:extLst>
          </p:cNvPr>
          <p:cNvSpPr txBox="1"/>
          <p:nvPr/>
        </p:nvSpPr>
        <p:spPr>
          <a:xfrm>
            <a:off x="838200" y="1693272"/>
            <a:ext cx="37101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CSN </a:t>
            </a:r>
            <a:r>
              <a:rPr lang="ru-RU" b="1" dirty="0" err="1"/>
              <a:t>құрамына</a:t>
            </a:r>
            <a:r>
              <a:rPr lang="ru-RU" b="1" dirty="0"/>
              <a:t> </a:t>
            </a:r>
            <a:r>
              <a:rPr lang="ru-RU" b="1" dirty="0" err="1"/>
              <a:t>кіреді</a:t>
            </a:r>
            <a:r>
              <a:rPr lang="ru-RU" b="1" dirty="0"/>
              <a:t>:</a:t>
            </a:r>
          </a:p>
          <a:p>
            <a:pPr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Router</a:t>
            </a:r>
            <a:r>
              <a:rPr lang="en-US" dirty="0"/>
              <a:t> – </a:t>
            </a:r>
            <a:r>
              <a:rPr lang="ru-RU" dirty="0" err="1"/>
              <a:t>маршруттау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AAA </a:t>
            </a:r>
            <a:r>
              <a:rPr lang="ru-RU" b="1" dirty="0" err="1"/>
              <a:t>сервері</a:t>
            </a:r>
            <a:r>
              <a:rPr lang="ru-RU" b="1" dirty="0"/>
              <a:t> (</a:t>
            </a:r>
            <a:r>
              <a:rPr lang="en-US" b="1" dirty="0"/>
              <a:t>Authentication, Authorization, Accounting):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абонентті</a:t>
            </a:r>
            <a:r>
              <a:rPr lang="ru-RU" dirty="0"/>
              <a:t> </a:t>
            </a:r>
            <a:r>
              <a:rPr lang="ru-RU" dirty="0" err="1"/>
              <a:t>аутентификациялау</a:t>
            </a:r>
            <a:r>
              <a:rPr lang="ru-RU" dirty="0"/>
              <a:t>, </a:t>
            </a:r>
            <a:r>
              <a:rPr lang="ru-RU" dirty="0" err="1"/>
              <a:t>авторизациялау</a:t>
            </a:r>
            <a:r>
              <a:rPr lang="ru-RU" dirty="0"/>
              <a:t>, аудит,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шифрлау</a:t>
            </a:r>
            <a:r>
              <a:rPr lang="ru-RU" dirty="0"/>
              <a:t> </a:t>
            </a:r>
            <a:r>
              <a:rPr lang="ru-RU" dirty="0" err="1"/>
              <a:t>кілттерін</a:t>
            </a:r>
            <a:r>
              <a:rPr lang="ru-RU" dirty="0"/>
              <a:t> беру,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QoS </a:t>
            </a:r>
            <a:r>
              <a:rPr lang="ru-RU" dirty="0" err="1"/>
              <a:t>параметрлерін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PF (Policy Function)</a:t>
            </a:r>
            <a:r>
              <a:rPr lang="en-US" dirty="0"/>
              <a:t> –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саясаттарын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HA (Home Agent)</a:t>
            </a:r>
            <a:r>
              <a:rPr lang="en-US" dirty="0"/>
              <a:t> – </a:t>
            </a:r>
            <a:r>
              <a:rPr lang="ru-RU" dirty="0"/>
              <a:t>роуминг </a:t>
            </a:r>
            <a:r>
              <a:rPr lang="ru-RU" dirty="0" err="1"/>
              <a:t>жағдайында</a:t>
            </a:r>
            <a:r>
              <a:rPr lang="ru-RU" dirty="0"/>
              <a:t> </a:t>
            </a:r>
            <a:r>
              <a:rPr lang="ru-RU" dirty="0" err="1"/>
              <a:t>абоненттің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қосылымын</a:t>
            </a:r>
            <a:r>
              <a:rPr lang="ru-RU" dirty="0"/>
              <a:t> </a:t>
            </a:r>
            <a:r>
              <a:rPr lang="ru-RU" dirty="0" err="1"/>
              <a:t>сақтайды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3BC12-9993-1283-A2B6-DB47E96A0258}"/>
              </a:ext>
            </a:extLst>
          </p:cNvPr>
          <p:cNvSpPr txBox="1"/>
          <p:nvPr/>
        </p:nvSpPr>
        <p:spPr>
          <a:xfrm>
            <a:off x="5068064" y="1729032"/>
            <a:ext cx="51511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CSN – </a:t>
            </a:r>
            <a:r>
              <a:rPr lang="ru-RU" sz="2000" b="1" dirty="0" err="1"/>
              <a:t>желілік</a:t>
            </a:r>
            <a:r>
              <a:rPr lang="ru-RU" sz="2000" b="1" dirty="0"/>
              <a:t> </a:t>
            </a:r>
            <a:r>
              <a:rPr lang="ru-RU" sz="2000" b="1" dirty="0" err="1"/>
              <a:t>қызметтерді</a:t>
            </a:r>
            <a:r>
              <a:rPr lang="ru-RU" sz="2000" b="1" dirty="0"/>
              <a:t> </a:t>
            </a:r>
            <a:r>
              <a:rPr lang="ru-RU" sz="2000" b="1" dirty="0" err="1"/>
              <a:t>қамтамасыз</a:t>
            </a:r>
            <a:r>
              <a:rPr lang="ru-RU" sz="2000" b="1" dirty="0"/>
              <a:t> </a:t>
            </a:r>
            <a:r>
              <a:rPr lang="ru-RU" sz="2000" b="1" dirty="0" err="1"/>
              <a:t>ететін</a:t>
            </a:r>
            <a:r>
              <a:rPr lang="ru-RU" sz="2000" b="1" dirty="0"/>
              <a:t> </a:t>
            </a:r>
            <a:r>
              <a:rPr lang="ru-RU" sz="2000" b="1" dirty="0" err="1"/>
              <a:t>жүйе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функциялары</a:t>
            </a:r>
            <a:r>
              <a:rPr lang="ru-RU" sz="2000" dirty="0"/>
              <a:t>:</a:t>
            </a:r>
          </a:p>
          <a:p>
            <a:pPr>
              <a:buNone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IP-</a:t>
            </a:r>
            <a:r>
              <a:rPr lang="ru-RU" sz="2000" dirty="0" err="1"/>
              <a:t>адрестерді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параметрлерді</a:t>
            </a:r>
            <a:r>
              <a:rPr lang="ru-RU" sz="2000" dirty="0"/>
              <a:t> </a:t>
            </a:r>
            <a:r>
              <a:rPr lang="ru-RU" sz="2000" dirty="0" err="1"/>
              <a:t>бөлу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Интернетке</a:t>
            </a:r>
            <a:r>
              <a:rPr lang="ru-RU" sz="2000" dirty="0"/>
              <a:t> </a:t>
            </a:r>
            <a:r>
              <a:rPr lang="ru-RU" sz="2000" dirty="0" err="1"/>
              <a:t>қолжетімділік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Абоненттердің</a:t>
            </a:r>
            <a:r>
              <a:rPr lang="ru-RU" sz="2000" dirty="0"/>
              <a:t> </a:t>
            </a:r>
            <a:r>
              <a:rPr lang="ru-RU" sz="2000" dirty="0" err="1"/>
              <a:t>желіге</a:t>
            </a:r>
            <a:r>
              <a:rPr lang="ru-RU" sz="2000" dirty="0"/>
              <a:t> </a:t>
            </a:r>
            <a:r>
              <a:rPr lang="ru-RU" sz="2000" dirty="0" err="1"/>
              <a:t>кіруін</a:t>
            </a:r>
            <a:r>
              <a:rPr lang="ru-RU" sz="2000" dirty="0"/>
              <a:t> </a:t>
            </a:r>
            <a:r>
              <a:rPr lang="ru-RU" sz="2000" dirty="0" err="1"/>
              <a:t>бақылау</a:t>
            </a:r>
            <a:r>
              <a:rPr lang="ru-RU" sz="2000" dirty="0"/>
              <a:t> (аутентификация, авторизация);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ASN–CSN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туннелдеу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Биллинг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операторлар</a:t>
            </a:r>
            <a:r>
              <a:rPr lang="ru-RU" sz="2000" dirty="0"/>
              <a:t>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өзара</a:t>
            </a:r>
            <a:r>
              <a:rPr lang="ru-RU" sz="2000" dirty="0"/>
              <a:t> </a:t>
            </a:r>
            <a:r>
              <a:rPr lang="ru-RU" sz="2000" dirty="0" err="1"/>
              <a:t>әрекеттесу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Роумингті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Әртүрлі</a:t>
            </a:r>
            <a:r>
              <a:rPr lang="ru-RU" sz="2000" dirty="0"/>
              <a:t> </a:t>
            </a:r>
            <a:r>
              <a:rPr lang="en-US" sz="2000" dirty="0"/>
              <a:t>ASN </a:t>
            </a:r>
            <a:r>
              <a:rPr lang="ru-RU" sz="2000" dirty="0" err="1"/>
              <a:t>аймақтары</a:t>
            </a:r>
            <a:r>
              <a:rPr lang="ru-RU" sz="2000" dirty="0"/>
              <a:t>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мобильділік</a:t>
            </a:r>
            <a:r>
              <a:rPr lang="ru-RU" sz="2000" dirty="0"/>
              <a:t> (</a:t>
            </a:r>
            <a:r>
              <a:rPr lang="en-US" sz="2000" dirty="0"/>
              <a:t>handover).</a:t>
            </a:r>
          </a:p>
        </p:txBody>
      </p:sp>
    </p:spTree>
    <p:extLst>
      <p:ext uri="{BB962C8B-B14F-4D97-AF65-F5344CB8AC3E}">
        <p14:creationId xmlns:p14="http://schemas.microsoft.com/office/powerpoint/2010/main" val="232519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2691F6-EB8C-BDD2-51EB-0EA19E156D90}"/>
              </a:ext>
            </a:extLst>
          </p:cNvPr>
          <p:cNvSpPr txBox="1"/>
          <p:nvPr/>
        </p:nvSpPr>
        <p:spPr>
          <a:xfrm>
            <a:off x="294894" y="359724"/>
            <a:ext cx="609447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ASN – </a:t>
            </a:r>
            <a:r>
              <a:rPr lang="ru-RU" sz="2400" b="1" dirty="0" err="1"/>
              <a:t>абоненттердің</a:t>
            </a:r>
            <a:r>
              <a:rPr lang="ru-RU" sz="2400" b="1" dirty="0"/>
              <a:t> </a:t>
            </a:r>
            <a:r>
              <a:rPr lang="ru-RU" sz="2400" b="1" dirty="0" err="1"/>
              <a:t>желіге</a:t>
            </a:r>
            <a:r>
              <a:rPr lang="ru-RU" sz="2400" b="1" dirty="0"/>
              <a:t> </a:t>
            </a:r>
            <a:r>
              <a:rPr lang="ru-RU" sz="2400" b="1" dirty="0" err="1"/>
              <a:t>радиоқолжетімділігін</a:t>
            </a:r>
            <a:r>
              <a:rPr lang="ru-RU" sz="2400" b="1" dirty="0"/>
              <a:t> </a:t>
            </a:r>
            <a:r>
              <a:rPr lang="ru-RU" sz="2400" b="1" dirty="0" err="1"/>
              <a:t>ұйымдастыратын</a:t>
            </a:r>
            <a:r>
              <a:rPr lang="ru-RU" sz="2400" b="1" dirty="0"/>
              <a:t> </a:t>
            </a:r>
            <a:r>
              <a:rPr lang="ru-RU" sz="2400" b="1" dirty="0" err="1"/>
              <a:t>бөлімі</a:t>
            </a:r>
            <a:r>
              <a:rPr lang="ru-RU" sz="2400" b="1" dirty="0"/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функциялары</a:t>
            </a:r>
            <a:r>
              <a:rPr lang="ru-RU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Абонентті</a:t>
            </a:r>
            <a:r>
              <a:rPr lang="ru-RU" sz="2400" dirty="0"/>
              <a:t> радиоканал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желіге</a:t>
            </a:r>
            <a:r>
              <a:rPr lang="ru-RU" sz="2400" dirty="0"/>
              <a:t> </a:t>
            </a:r>
            <a:r>
              <a:rPr lang="ru-RU" sz="2400" dirty="0" err="1"/>
              <a:t>қосу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AAA </a:t>
            </a:r>
            <a:r>
              <a:rPr lang="ru-RU" sz="2400" dirty="0" err="1"/>
              <a:t>хабарламаларын</a:t>
            </a:r>
            <a:r>
              <a:rPr lang="ru-RU" sz="2400" dirty="0"/>
              <a:t> </a:t>
            </a:r>
            <a:r>
              <a:rPr lang="en-US" sz="2400" dirty="0"/>
              <a:t>CSN-</a:t>
            </a:r>
            <a:r>
              <a:rPr lang="ru-RU" sz="2400" dirty="0" err="1"/>
              <a:t>ға</a:t>
            </a:r>
            <a:r>
              <a:rPr lang="ru-RU" sz="2400" dirty="0"/>
              <a:t> </a:t>
            </a:r>
            <a:r>
              <a:rPr lang="ru-RU" sz="2400" dirty="0" err="1"/>
              <a:t>жеткізу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Сигналдық</a:t>
            </a:r>
            <a:r>
              <a:rPr lang="ru-RU" sz="2400" dirty="0"/>
              <a:t> </a:t>
            </a:r>
            <a:r>
              <a:rPr lang="ru-RU" sz="2400" dirty="0" err="1"/>
              <a:t>қосылымдарды</a:t>
            </a:r>
            <a:r>
              <a:rPr lang="ru-RU" sz="2400" dirty="0"/>
              <a:t> </a:t>
            </a:r>
            <a:r>
              <a:rPr lang="ru-RU" sz="2400" dirty="0" err="1"/>
              <a:t>орнату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Радиоресурстарды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Paging – </a:t>
            </a:r>
            <a:r>
              <a:rPr lang="ru-RU" sz="2400" dirty="0" err="1"/>
              <a:t>абонентті</a:t>
            </a:r>
            <a:r>
              <a:rPr lang="ru-RU" sz="2400" dirty="0"/>
              <a:t> </a:t>
            </a:r>
            <a:r>
              <a:rPr lang="ru-RU" sz="2400" dirty="0" err="1"/>
              <a:t>іздеу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Handover – </a:t>
            </a:r>
            <a:r>
              <a:rPr lang="ru-RU" sz="2400" dirty="0" err="1"/>
              <a:t>абоненттің</a:t>
            </a:r>
            <a:r>
              <a:rPr lang="ru-RU" sz="2400" dirty="0"/>
              <a:t> </a:t>
            </a:r>
            <a:r>
              <a:rPr lang="ru-RU" sz="2400" dirty="0" err="1"/>
              <a:t>қозғалысында</a:t>
            </a:r>
            <a:r>
              <a:rPr lang="ru-RU" sz="2400" dirty="0"/>
              <a:t> </a:t>
            </a:r>
            <a:r>
              <a:rPr lang="ru-RU" sz="2400" dirty="0" err="1"/>
              <a:t>қызмет</a:t>
            </a:r>
            <a:r>
              <a:rPr lang="ru-RU" sz="2400" dirty="0"/>
              <a:t> </a:t>
            </a:r>
            <a:r>
              <a:rPr lang="ru-RU" sz="2400" dirty="0" err="1"/>
              <a:t>көрсету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ASN–CSN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ru-RU" sz="2400" dirty="0" err="1"/>
              <a:t>туннелдерді</a:t>
            </a:r>
            <a:r>
              <a:rPr lang="ru-RU" sz="2400" dirty="0"/>
              <a:t> </a:t>
            </a:r>
            <a:r>
              <a:rPr lang="ru-RU" sz="2400" dirty="0" err="1"/>
              <a:t>ұйымдастыру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QoS </a:t>
            </a:r>
            <a:r>
              <a:rPr lang="ru-RU" sz="2400" dirty="0"/>
              <a:t>пен </a:t>
            </a:r>
            <a:r>
              <a:rPr lang="ru-RU" sz="2400" dirty="0" err="1"/>
              <a:t>жүктемені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2F38A-1C4B-B7B8-A159-1CC2ED541FFE}"/>
              </a:ext>
            </a:extLst>
          </p:cNvPr>
          <p:cNvSpPr txBox="1"/>
          <p:nvPr/>
        </p:nvSpPr>
        <p:spPr>
          <a:xfrm>
            <a:off x="6933438" y="405890"/>
            <a:ext cx="459714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ASN </a:t>
            </a:r>
            <a:r>
              <a:rPr lang="ru-RU" b="1" dirty="0" err="1"/>
              <a:t>құрамындағы</a:t>
            </a:r>
            <a:r>
              <a:rPr lang="ru-RU" b="1" dirty="0"/>
              <a:t> </a:t>
            </a:r>
            <a:r>
              <a:rPr lang="ru-RU" b="1" dirty="0" err="1"/>
              <a:t>элементтер</a:t>
            </a: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1) </a:t>
            </a:r>
            <a:r>
              <a:rPr lang="en-US" b="1" dirty="0"/>
              <a:t>Base Station (BS) – </a:t>
            </a:r>
            <a:r>
              <a:rPr lang="ru-RU" b="1" dirty="0" err="1"/>
              <a:t>Базалық</a:t>
            </a:r>
            <a:r>
              <a:rPr lang="ru-RU" b="1" dirty="0"/>
              <a:t> станция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міндеті</a:t>
            </a:r>
            <a:r>
              <a:rPr lang="ru-RU" dirty="0"/>
              <a:t> – </a:t>
            </a:r>
            <a:r>
              <a:rPr lang="ru-RU" dirty="0" err="1"/>
              <a:t>абонентпен</a:t>
            </a:r>
            <a:r>
              <a:rPr lang="ru-RU" dirty="0"/>
              <a:t> ради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Сигналдарды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, модуляция/демодуляция, </a:t>
            </a:r>
            <a:r>
              <a:rPr lang="ru-RU" dirty="0" err="1"/>
              <a:t>ресурстарды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WiMax</a:t>
            </a:r>
            <a:r>
              <a:rPr lang="en-US" dirty="0"/>
              <a:t> BS LTE, UMTS </a:t>
            </a:r>
            <a:r>
              <a:rPr lang="ru-RU" dirty="0" err="1"/>
              <a:t>станцияларынан</a:t>
            </a:r>
            <a:r>
              <a:rPr lang="ru-RU" dirty="0"/>
              <a:t> </a:t>
            </a:r>
            <a:r>
              <a:rPr lang="ru-RU" dirty="0" err="1"/>
              <a:t>кеңейтілген</a:t>
            </a:r>
            <a:r>
              <a:rPr lang="ru-RU" dirty="0"/>
              <a:t> </a:t>
            </a:r>
            <a:r>
              <a:rPr lang="ru-RU" dirty="0" err="1"/>
              <a:t>функциялары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/>
              <a:t>2) </a:t>
            </a:r>
            <a:r>
              <a:rPr lang="en-US" b="1" dirty="0"/>
              <a:t>ASN Gateway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BS-</a:t>
            </a:r>
            <a:r>
              <a:rPr lang="ru-RU" dirty="0" err="1"/>
              <a:t>тен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сигнализацияны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орталыққа</a:t>
            </a:r>
            <a:r>
              <a:rPr lang="ru-RU" dirty="0"/>
              <a:t> </a:t>
            </a:r>
            <a:r>
              <a:rPr lang="ru-RU" dirty="0" err="1"/>
              <a:t>жинап</a:t>
            </a:r>
            <a:r>
              <a:rPr lang="ru-RU" dirty="0"/>
              <a:t>, </a:t>
            </a:r>
            <a:r>
              <a:rPr lang="en-US" dirty="0"/>
              <a:t>CSN-</a:t>
            </a:r>
            <a:r>
              <a:rPr lang="ru-RU" dirty="0" err="1"/>
              <a:t>ға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en-US" dirty="0"/>
              <a:t>ASN-</a:t>
            </a:r>
            <a:r>
              <a:rPr lang="ru-RU" dirty="0"/>
              <a:t>де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en-US" dirty="0"/>
              <a:t>Gateway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Жүктемені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BS-</a:t>
            </a:r>
            <a:r>
              <a:rPr lang="ru-RU" dirty="0"/>
              <a:t>тер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en-US" dirty="0"/>
              <a:t>Gateway-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қосылады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Желінің</a:t>
            </a:r>
            <a:r>
              <a:rPr lang="ru-RU" dirty="0"/>
              <a:t> «агрегатор» </a:t>
            </a:r>
            <a:r>
              <a:rPr lang="ru-RU" dirty="0" err="1"/>
              <a:t>түйіні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39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B6A80-89C5-743F-86BB-0E76DE03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Уйге</a:t>
            </a:r>
            <a:r>
              <a:rPr lang="ru-RU" dirty="0"/>
              <a:t> </a:t>
            </a:r>
            <a:r>
              <a:rPr lang="ru-RU" dirty="0" err="1"/>
              <a:t>тапсырма</a:t>
            </a:r>
            <a:r>
              <a:rPr lang="ru-RU" dirty="0"/>
              <a:t> </a:t>
            </a:r>
            <a:r>
              <a:rPr lang="en-US" dirty="0"/>
              <a:t>LTE </a:t>
            </a:r>
            <a:r>
              <a:rPr lang="kk-KZ" dirty="0"/>
              <a:t>жүйесі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1555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5F0570B-3785-C18D-B737-6953F80D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96" y="777572"/>
            <a:ext cx="1074655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ITU </a:t>
            </a:r>
            <a:r>
              <a:rPr lang="ru-RU" altLang="ru-KZ" dirty="0">
                <a:latin typeface="Arial" panose="020B0604020202020204" pitchFamily="34" charset="0"/>
              </a:rPr>
              <a:t>х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алықаралық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электробайланыс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одағы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IMT-Advanced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талаптарына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сай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келетін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4G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технологияларын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анықтады</a:t>
            </a:r>
            <a:r>
              <a:rPr kumimoji="0" lang="en-US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(2012)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ru-K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Қазіргі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уақытта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4G-ге тек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жетілдірілген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LTE Advanced</a:t>
            </a:r>
            <a:r>
              <a:rPr kumimoji="0" lang="en-US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(CDMA, UMTS </a:t>
            </a:r>
            <a:r>
              <a:rPr kumimoji="0" lang="kk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жалғасы</a:t>
            </a:r>
            <a:r>
              <a:rPr kumimoji="0" lang="en-US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IEEE 802.16m WiMax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нұсқалары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жатады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ru-RU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LTE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WiMax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ортақ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технологияларға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сүйенеді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OFDMA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ортогоналды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жиіліктік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мультиплекстеу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MIMO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антенналық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технология;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Дуплекстеу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әдістері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FDD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жиіліктік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бөліну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TDD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уақыттық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бөліну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жолағы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 МГц-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дейін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жүйе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де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IP-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протоколды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қолданады</a:t>
            </a:r>
            <a:endParaRPr lang="en-US" altLang="ru-K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WiMax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бастапқыда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ұзын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қашықтықтағы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-Fi»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ретінде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кабельдік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интернеттің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баламасы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ретінде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қарастырылды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LTE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ұялы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байланыс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операторларының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мобильді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кеңжолақты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қызметтерін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дамытуға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арналған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негізгі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эволюциялық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қадам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11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19E37-DA42-C5AC-2029-381AC0E1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304"/>
            <a:ext cx="10515600" cy="1325563"/>
          </a:xfrm>
        </p:spPr>
        <p:txBody>
          <a:bodyPr/>
          <a:lstStyle/>
          <a:p>
            <a:r>
              <a:rPr lang="en-US" dirty="0"/>
              <a:t>LTE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 err="1"/>
              <a:t>WiMax</a:t>
            </a:r>
            <a:r>
              <a:rPr lang="en-US" dirty="0"/>
              <a:t> </a:t>
            </a:r>
            <a:r>
              <a:rPr lang="ru-RU" dirty="0" err="1"/>
              <a:t>стандарттарын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FAEDD-2D27-2B10-D200-4121491BE4BC}"/>
              </a:ext>
            </a:extLst>
          </p:cNvPr>
          <p:cNvSpPr txBox="1"/>
          <p:nvPr/>
        </p:nvSpPr>
        <p:spPr>
          <a:xfrm>
            <a:off x="591312" y="1085388"/>
            <a:ext cx="47945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Жиілік</a:t>
            </a:r>
            <a:r>
              <a:rPr lang="ru-RU" sz="2400" b="1" dirty="0"/>
              <a:t> диапазоны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LTE-A:</a:t>
            </a:r>
            <a:r>
              <a:rPr lang="en-US" sz="2400" dirty="0"/>
              <a:t> 700–2600 </a:t>
            </a:r>
            <a:r>
              <a:rPr lang="ru-RU" sz="2400" dirty="0"/>
              <a:t>МГц </a:t>
            </a:r>
            <a:r>
              <a:rPr lang="ru-RU" sz="2400" dirty="0" err="1"/>
              <a:t>аралығындағы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диапазондар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WiMax-2:</a:t>
            </a:r>
            <a:r>
              <a:rPr lang="en-US" sz="2400" dirty="0"/>
              <a:t> </a:t>
            </a:r>
            <a:r>
              <a:rPr lang="ru-RU" sz="2400" dirty="0" err="1"/>
              <a:t>негізінен</a:t>
            </a:r>
            <a:r>
              <a:rPr lang="ru-RU" sz="2400" dirty="0"/>
              <a:t> 2300–2690 МГц </a:t>
            </a:r>
            <a:r>
              <a:rPr lang="ru-RU" sz="2400" dirty="0" err="1"/>
              <a:t>және</a:t>
            </a:r>
            <a:r>
              <a:rPr lang="ru-RU" sz="2400" dirty="0"/>
              <a:t> 3400–3600 МГц.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None/>
            </a:pPr>
            <a:r>
              <a:rPr lang="ru-RU" sz="2400" b="1" dirty="0" err="1"/>
              <a:t>Спектралдық</a:t>
            </a:r>
            <a:r>
              <a:rPr lang="ru-RU" sz="2400" b="1" dirty="0"/>
              <a:t> </a:t>
            </a:r>
            <a:r>
              <a:rPr lang="ru-RU" sz="2400" b="1" dirty="0" err="1"/>
              <a:t>тиімділік</a:t>
            </a:r>
            <a:r>
              <a:rPr lang="ru-RU" sz="2400" b="1" dirty="0"/>
              <a:t> (бит/с/Гц)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Downlink:</a:t>
            </a:r>
            <a:r>
              <a:rPr lang="en-US" sz="2400" dirty="0"/>
              <a:t> LTE-A – 16.3, </a:t>
            </a:r>
            <a:r>
              <a:rPr lang="en-US" sz="2400" dirty="0" err="1"/>
              <a:t>WiMax</a:t>
            </a:r>
            <a:r>
              <a:rPr lang="en-US" sz="2400" dirty="0"/>
              <a:t> – 16.3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Uplink:</a:t>
            </a:r>
            <a:r>
              <a:rPr lang="en-US" sz="2400" dirty="0"/>
              <a:t> LTE-A – 8.4, </a:t>
            </a:r>
            <a:r>
              <a:rPr lang="en-US" sz="2400" dirty="0" err="1"/>
              <a:t>WiMax</a:t>
            </a:r>
            <a:r>
              <a:rPr lang="en-US" sz="2400" dirty="0"/>
              <a:t> – 8.4</a:t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05270-8E08-90C7-AFEE-CEFF8FB0D8A7}"/>
              </a:ext>
            </a:extLst>
          </p:cNvPr>
          <p:cNvSpPr txBox="1"/>
          <p:nvPr/>
        </p:nvSpPr>
        <p:spPr>
          <a:xfrm>
            <a:off x="5632704" y="1085388"/>
            <a:ext cx="6153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Хэндовер</a:t>
            </a:r>
            <a:r>
              <a:rPr lang="ru-RU" sz="2400" b="1" dirty="0"/>
              <a:t> </a:t>
            </a:r>
            <a:r>
              <a:rPr lang="ru-RU" sz="2400" b="1" dirty="0" err="1"/>
              <a:t>уақыты</a:t>
            </a: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LTE-A:</a:t>
            </a:r>
            <a:r>
              <a:rPr lang="en-US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режимдерде</a:t>
            </a:r>
            <a:r>
              <a:rPr lang="ru-RU" sz="2400" dirty="0"/>
              <a:t> ~10.5 мс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WiMax-2: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тасушы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: 27.5 мс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Бір</a:t>
            </a:r>
            <a:r>
              <a:rPr lang="ru-RU" sz="2400" dirty="0"/>
              <a:t> диапазон </a:t>
            </a:r>
            <a:r>
              <a:rPr lang="ru-RU" sz="2400" dirty="0" err="1"/>
              <a:t>ішінде</a:t>
            </a:r>
            <a:r>
              <a:rPr lang="ru-RU" sz="2400" dirty="0"/>
              <a:t>: 40 мс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Диапазондар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: 60 мс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None/>
            </a:pPr>
            <a:r>
              <a:rPr lang="ru-RU" sz="2400" b="1" dirty="0" err="1"/>
              <a:t>Желі</a:t>
            </a:r>
            <a:r>
              <a:rPr lang="ru-RU" sz="2400" b="1" dirty="0"/>
              <a:t> </a:t>
            </a:r>
            <a:r>
              <a:rPr lang="ru-RU" sz="2400" b="1" dirty="0" err="1"/>
              <a:t>латенттілігі</a:t>
            </a: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LTE-A: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C-plane: 50 </a:t>
            </a:r>
            <a:r>
              <a:rPr lang="ru-RU" sz="2400" dirty="0"/>
              <a:t>мс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U-plane: 4 </a:t>
            </a:r>
            <a:r>
              <a:rPr lang="ru-RU" sz="2400" dirty="0"/>
              <a:t>мс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WiMax-2: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C-plane: 100 </a:t>
            </a:r>
            <a:r>
              <a:rPr lang="ru-RU" sz="2400" dirty="0"/>
              <a:t>мс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U-plane: 10 </a:t>
            </a:r>
            <a:r>
              <a:rPr lang="ru-RU" sz="2400" dirty="0"/>
              <a:t>мс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346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1D543-A1EA-5405-0DA5-C3345761BFE4}"/>
              </a:ext>
            </a:extLst>
          </p:cNvPr>
          <p:cNvSpPr txBox="1"/>
          <p:nvPr/>
        </p:nvSpPr>
        <p:spPr>
          <a:xfrm>
            <a:off x="304038" y="486632"/>
            <a:ext cx="2612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Ортақ</a:t>
            </a:r>
            <a:r>
              <a:rPr lang="ru-RU" sz="2400" b="1" dirty="0"/>
              <a:t> </a:t>
            </a:r>
            <a:r>
              <a:rPr lang="ru-RU" sz="2400" b="1" dirty="0" err="1"/>
              <a:t>технологиялар</a:t>
            </a:r>
            <a:endParaRPr lang="ru-RU" sz="2400" b="1" dirty="0"/>
          </a:p>
          <a:p>
            <a:pPr>
              <a:buNone/>
            </a:pPr>
            <a:r>
              <a:rPr lang="ru-RU" sz="2400" dirty="0" err="1"/>
              <a:t>Екі</a:t>
            </a:r>
            <a:r>
              <a:rPr lang="ru-RU" sz="2400" dirty="0"/>
              <a:t> стандарт та: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OFDMA</a:t>
            </a:r>
            <a:r>
              <a:rPr lang="en-US" sz="2400" dirty="0"/>
              <a:t> 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MIMO</a:t>
            </a:r>
            <a:r>
              <a:rPr lang="en-US" sz="2400" dirty="0"/>
              <a:t> 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FDD/TDD</a:t>
            </a:r>
            <a:r>
              <a:rPr lang="en-US" sz="2400" dirty="0"/>
              <a:t> </a:t>
            </a:r>
            <a:r>
              <a:rPr lang="ru-RU" sz="2400" dirty="0" err="1"/>
              <a:t>дуплекстеу</a:t>
            </a:r>
            <a:r>
              <a:rPr lang="ru-RU" sz="2400" dirty="0"/>
              <a:t> </a:t>
            </a:r>
            <a:r>
              <a:rPr lang="ru-RU" sz="2400" dirty="0" err="1"/>
              <a:t>режимдерін</a:t>
            </a:r>
            <a:r>
              <a:rPr lang="ru-RU" sz="2400" dirty="0"/>
              <a:t> </a:t>
            </a:r>
            <a:r>
              <a:rPr lang="ru-RU" sz="2400" dirty="0" err="1"/>
              <a:t>қолданады</a:t>
            </a:r>
            <a:r>
              <a:rPr lang="ru-RU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AC924-3DD6-52C4-0859-80BD4B35F695}"/>
              </a:ext>
            </a:extLst>
          </p:cNvPr>
          <p:cNvSpPr txBox="1"/>
          <p:nvPr/>
        </p:nvSpPr>
        <p:spPr>
          <a:xfrm>
            <a:off x="3504819" y="486632"/>
            <a:ext cx="76234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LTE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en-US" sz="2400" b="1" dirty="0" err="1"/>
              <a:t>WiMax</a:t>
            </a:r>
            <a:r>
              <a:rPr lang="en-US" sz="2400" b="1" dirty="0"/>
              <a:t> </a:t>
            </a:r>
            <a:r>
              <a:rPr lang="ru-RU" sz="2400" b="1" dirty="0" err="1"/>
              <a:t>арасындағы</a:t>
            </a:r>
            <a:r>
              <a:rPr lang="ru-RU" sz="2400" b="1" dirty="0"/>
              <a:t> </a:t>
            </a:r>
            <a:r>
              <a:rPr lang="ru-RU" sz="2400" b="1" dirty="0" err="1"/>
              <a:t>негізгі</a:t>
            </a:r>
            <a:r>
              <a:rPr lang="ru-RU" sz="2400" b="1" dirty="0"/>
              <a:t> </a:t>
            </a:r>
            <a:r>
              <a:rPr lang="ru-RU" sz="2400" b="1" dirty="0" err="1"/>
              <a:t>айырмашылықтар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1. </a:t>
            </a:r>
            <a:r>
              <a:rPr lang="ru-RU" sz="2400" b="1" dirty="0" err="1"/>
              <a:t>Жиіліктерді</a:t>
            </a:r>
            <a:r>
              <a:rPr lang="ru-RU" sz="2400" b="1" dirty="0"/>
              <a:t> </a:t>
            </a:r>
            <a:r>
              <a:rPr lang="ru-RU" sz="2400" b="1" dirty="0" err="1"/>
              <a:t>қайта</a:t>
            </a:r>
            <a:r>
              <a:rPr lang="ru-RU" sz="2400" b="1" dirty="0"/>
              <a:t> </a:t>
            </a:r>
            <a:r>
              <a:rPr lang="ru-RU" sz="2400" b="1" dirty="0" err="1"/>
              <a:t>пайдалану</a:t>
            </a: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WiMax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секторлық</a:t>
            </a:r>
            <a:r>
              <a:rPr lang="ru-RU" sz="2400" dirty="0"/>
              <a:t> конфигурация, </a:t>
            </a:r>
            <a:r>
              <a:rPr lang="ru-RU" sz="2400" dirty="0" err="1"/>
              <a:t>жиіліктерді</a:t>
            </a:r>
            <a:r>
              <a:rPr lang="ru-RU" sz="2400" dirty="0"/>
              <a:t> </a:t>
            </a:r>
            <a:r>
              <a:rPr lang="ru-RU" sz="2400" dirty="0" err="1"/>
              <a:t>қайта</a:t>
            </a:r>
            <a:r>
              <a:rPr lang="ru-RU" sz="2400" dirty="0"/>
              <a:t> </a:t>
            </a:r>
            <a:r>
              <a:rPr lang="ru-RU" sz="2400" dirty="0" err="1"/>
              <a:t>пайдалану</a:t>
            </a:r>
            <a:r>
              <a:rPr lang="ru-RU" sz="2400" dirty="0"/>
              <a:t> </a:t>
            </a:r>
            <a:r>
              <a:rPr lang="ru-RU" sz="2400" dirty="0" err="1"/>
              <a:t>коэффициенті</a:t>
            </a:r>
            <a:r>
              <a:rPr lang="ru-RU" sz="2400" dirty="0"/>
              <a:t> = 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LTE:</a:t>
            </a:r>
            <a:r>
              <a:rPr lang="en-US" sz="2400" dirty="0"/>
              <a:t> </a:t>
            </a:r>
            <a:r>
              <a:rPr lang="ru-RU" sz="2400" dirty="0" err="1"/>
              <a:t>қайта</a:t>
            </a:r>
            <a:r>
              <a:rPr lang="ru-RU" sz="2400" dirty="0"/>
              <a:t> </a:t>
            </a:r>
            <a:r>
              <a:rPr lang="ru-RU" sz="2400" dirty="0" err="1"/>
              <a:t>пайдалану</a:t>
            </a:r>
            <a:r>
              <a:rPr lang="ru-RU" sz="2400" dirty="0"/>
              <a:t> </a:t>
            </a:r>
            <a:r>
              <a:rPr lang="ru-RU" sz="2400" dirty="0" err="1"/>
              <a:t>коэффициенті</a:t>
            </a:r>
            <a:r>
              <a:rPr lang="ru-RU" sz="2400" dirty="0"/>
              <a:t> = 1 (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секторлар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тасушыда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істей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). </a:t>
            </a:r>
            <a:r>
              <a:rPr lang="en-US" sz="2400" dirty="0"/>
              <a:t>LTE </a:t>
            </a:r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ұяшықтық</a:t>
            </a:r>
            <a:r>
              <a:rPr lang="ru-RU" sz="2400" dirty="0"/>
              <a:t> </a:t>
            </a:r>
            <a:r>
              <a:rPr lang="ru-RU" sz="2400" dirty="0" err="1"/>
              <a:t>кедергілерді</a:t>
            </a:r>
            <a:r>
              <a:rPr lang="ru-RU" sz="2400" dirty="0"/>
              <a:t> </a:t>
            </a:r>
            <a:r>
              <a:rPr lang="ru-RU" sz="2400" dirty="0" err="1"/>
              <a:t>төмендетеді</a:t>
            </a:r>
            <a:r>
              <a:rPr lang="ru-RU" sz="2400" dirty="0"/>
              <a:t>, </a:t>
            </a:r>
            <a:r>
              <a:rPr lang="ru-RU" sz="2400" dirty="0" err="1"/>
              <a:t>спектрді</a:t>
            </a:r>
            <a:r>
              <a:rPr lang="ru-RU" sz="2400" dirty="0"/>
              <a:t> </a:t>
            </a:r>
            <a:r>
              <a:rPr lang="ru-RU" sz="2400" dirty="0" err="1"/>
              <a:t>тиімді</a:t>
            </a:r>
            <a:r>
              <a:rPr lang="ru-RU" sz="2400" dirty="0"/>
              <a:t> </a:t>
            </a:r>
            <a:r>
              <a:rPr lang="ru-RU" sz="2400" dirty="0" err="1"/>
              <a:t>пайдаланады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b="1" dirty="0"/>
              <a:t>2. </a:t>
            </a:r>
            <a:r>
              <a:rPr lang="ru-RU" sz="2400" b="1" dirty="0" err="1"/>
              <a:t>Радиожоспарлау</a:t>
            </a: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WiMax</a:t>
            </a:r>
            <a:r>
              <a:rPr lang="en-US" sz="2400" dirty="0"/>
              <a:t> — </a:t>
            </a:r>
            <a:r>
              <a:rPr lang="ru-RU" sz="2400" dirty="0" err="1"/>
              <a:t>күрделірек</a:t>
            </a:r>
            <a:r>
              <a:rPr lang="ru-RU" sz="2400" dirty="0"/>
              <a:t>,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жиілік</a:t>
            </a:r>
            <a:r>
              <a:rPr lang="ru-RU" sz="2400" dirty="0"/>
              <a:t> </a:t>
            </a:r>
            <a:r>
              <a:rPr lang="ru-RU" sz="2400" dirty="0" err="1"/>
              <a:t>жоспары</a:t>
            </a:r>
            <a:r>
              <a:rPr lang="ru-RU" sz="2400" dirty="0"/>
              <a:t> </a:t>
            </a:r>
            <a:r>
              <a:rPr lang="ru-RU" sz="2400" dirty="0" err="1"/>
              <a:t>қажет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LTE — </a:t>
            </a:r>
            <a:r>
              <a:rPr lang="ru-RU" sz="2400" dirty="0" err="1"/>
              <a:t>икемдірек</a:t>
            </a:r>
            <a:r>
              <a:rPr lang="ru-RU" sz="2400" dirty="0"/>
              <a:t>, </a:t>
            </a:r>
            <a:r>
              <a:rPr lang="ru-RU" sz="2400" dirty="0" err="1"/>
              <a:t>пайдаланушылар</a:t>
            </a:r>
            <a:r>
              <a:rPr lang="ru-RU" sz="2400" dirty="0"/>
              <a:t> </a:t>
            </a:r>
            <a:r>
              <a:rPr lang="ru-RU" sz="2400" dirty="0" err="1"/>
              <a:t>ортасында</a:t>
            </a:r>
            <a:r>
              <a:rPr lang="ru-RU" sz="2400" dirty="0"/>
              <a:t> да, </a:t>
            </a:r>
            <a:r>
              <a:rPr lang="ru-RU" sz="2400" dirty="0" err="1"/>
              <a:t>шетінде</a:t>
            </a:r>
            <a:r>
              <a:rPr lang="ru-RU" sz="2400" dirty="0"/>
              <a:t> де </a:t>
            </a:r>
            <a:r>
              <a:rPr lang="ru-RU" sz="2400" dirty="0" err="1"/>
              <a:t>тұрақты</a:t>
            </a:r>
            <a:r>
              <a:rPr lang="ru-RU" sz="2400" dirty="0"/>
              <a:t> ресурс </a:t>
            </a:r>
            <a:r>
              <a:rPr lang="ru-RU" sz="2400" dirty="0" err="1"/>
              <a:t>береді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86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31B66D-87C7-3DC7-55AC-470C2373A469}"/>
              </a:ext>
            </a:extLst>
          </p:cNvPr>
          <p:cNvSpPr txBox="1"/>
          <p:nvPr/>
        </p:nvSpPr>
        <p:spPr>
          <a:xfrm>
            <a:off x="1053846" y="382012"/>
            <a:ext cx="99006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Қорытынды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LTE-A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en-US" sz="2400" dirty="0"/>
              <a:t>WiMax-2 </a:t>
            </a:r>
            <a:r>
              <a:rPr lang="ru-RU" sz="2400" dirty="0" err="1"/>
              <a:t>спектралдық</a:t>
            </a:r>
            <a:r>
              <a:rPr lang="ru-RU" sz="2400" dirty="0"/>
              <a:t> </a:t>
            </a:r>
            <a:r>
              <a:rPr lang="ru-RU" sz="2400" dirty="0" err="1"/>
              <a:t>тиімділік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b="1" dirty="0" err="1"/>
              <a:t>тең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Алайда</a:t>
            </a:r>
            <a:r>
              <a:rPr lang="ru-RU" sz="2400" dirty="0"/>
              <a:t> </a:t>
            </a:r>
            <a:r>
              <a:rPr lang="ru-RU" sz="2400" b="1" dirty="0" err="1"/>
              <a:t>латенттілік</a:t>
            </a:r>
            <a:r>
              <a:rPr lang="ru-RU" sz="2400" dirty="0"/>
              <a:t>, </a:t>
            </a:r>
            <a:r>
              <a:rPr lang="ru-RU" sz="2400" b="1" dirty="0" err="1"/>
              <a:t>хэндовер</a:t>
            </a:r>
            <a:r>
              <a:rPr lang="ru-RU" sz="2400" dirty="0"/>
              <a:t>, </a:t>
            </a:r>
            <a:r>
              <a:rPr lang="ru-RU" sz="2400" b="1" dirty="0" err="1"/>
              <a:t>инфрақұрылыммен</a:t>
            </a:r>
            <a:r>
              <a:rPr lang="ru-RU" sz="2400" b="1" dirty="0"/>
              <a:t> </a:t>
            </a:r>
            <a:r>
              <a:rPr lang="ru-RU" sz="2400" b="1" dirty="0" err="1"/>
              <a:t>үйлесімділік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/>
              <a:t>спектрді</a:t>
            </a:r>
            <a:r>
              <a:rPr lang="ru-RU" sz="2400" b="1" dirty="0"/>
              <a:t> </a:t>
            </a:r>
            <a:r>
              <a:rPr lang="ru-RU" sz="2400" b="1" dirty="0" err="1"/>
              <a:t>қолдану</a:t>
            </a:r>
            <a:r>
              <a:rPr lang="ru-RU" sz="2400" b="1" dirty="0"/>
              <a:t> </a:t>
            </a:r>
            <a:r>
              <a:rPr lang="ru-RU" sz="2400" b="1" dirty="0" err="1"/>
              <a:t>тиімділігі</a:t>
            </a:r>
            <a:r>
              <a:rPr lang="ru-RU" sz="2400" dirty="0"/>
              <a:t> </a:t>
            </a:r>
            <a:r>
              <a:rPr lang="ru-RU" sz="2400" dirty="0" err="1"/>
              <a:t>жағынан</a:t>
            </a:r>
            <a:r>
              <a:rPr lang="ru-RU" sz="2400" dirty="0"/>
              <a:t> </a:t>
            </a:r>
            <a:r>
              <a:rPr lang="en-US" sz="2400" dirty="0"/>
              <a:t>LTE-A </a:t>
            </a:r>
            <a:r>
              <a:rPr lang="ru-RU" sz="2400" dirty="0" err="1"/>
              <a:t>айтарлықтай</a:t>
            </a:r>
            <a:r>
              <a:rPr lang="ru-RU" sz="2400" dirty="0"/>
              <a:t> </a:t>
            </a:r>
            <a:r>
              <a:rPr lang="ru-RU" sz="2400" b="1" dirty="0" err="1"/>
              <a:t>артықшылыққа</a:t>
            </a:r>
            <a:r>
              <a:rPr lang="ru-RU" sz="2400" b="1" dirty="0"/>
              <a:t> </a:t>
            </a:r>
            <a:r>
              <a:rPr lang="ru-RU" sz="2400" b="1" dirty="0" err="1"/>
              <a:t>ие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dirty="0" err="1"/>
              <a:t>әлемдік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операторлары</a:t>
            </a:r>
            <a:r>
              <a:rPr lang="ru-RU" sz="2400" dirty="0"/>
              <a:t> </a:t>
            </a:r>
            <a:r>
              <a:rPr lang="en-US" sz="2400" dirty="0"/>
              <a:t>LTE </a:t>
            </a:r>
            <a:r>
              <a:rPr lang="ru-RU" sz="2400" dirty="0" err="1"/>
              <a:t>технологиясын</a:t>
            </a:r>
            <a:r>
              <a:rPr lang="ru-RU" sz="2400" dirty="0"/>
              <a:t> </a:t>
            </a:r>
            <a:r>
              <a:rPr lang="ru-RU" sz="2400" dirty="0" err="1"/>
              <a:t>таңдады</a:t>
            </a:r>
            <a:r>
              <a:rPr lang="ru-RU" sz="2400" dirty="0"/>
              <a:t>, ал </a:t>
            </a:r>
            <a:r>
              <a:rPr lang="en-US" sz="2400" dirty="0" err="1"/>
              <a:t>WiMax</a:t>
            </a:r>
            <a:r>
              <a:rPr lang="en-US" sz="2400" dirty="0"/>
              <a:t> </a:t>
            </a:r>
            <a:r>
              <a:rPr lang="ru-RU" sz="2400" dirty="0" err="1"/>
              <a:t>біртіндеп</a:t>
            </a:r>
            <a:r>
              <a:rPr lang="ru-RU" sz="2400" dirty="0"/>
              <a:t> </a:t>
            </a:r>
            <a:r>
              <a:rPr lang="ru-RU" sz="2400" dirty="0" err="1"/>
              <a:t>нарықтан</a:t>
            </a:r>
            <a:r>
              <a:rPr lang="ru-RU" sz="2400" dirty="0"/>
              <a:t> </a:t>
            </a:r>
            <a:r>
              <a:rPr lang="ru-RU" sz="2400" dirty="0" err="1"/>
              <a:t>шықты</a:t>
            </a:r>
            <a:r>
              <a:rPr lang="ru-RU" sz="24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F95161-AC08-BEE7-808D-0C5960B0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3494663"/>
            <a:ext cx="65722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02ACD-B106-0519-916F-0DFC5D1C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-146939"/>
            <a:ext cx="10515600" cy="1325563"/>
          </a:xfrm>
        </p:spPr>
        <p:txBody>
          <a:bodyPr/>
          <a:lstStyle/>
          <a:p>
            <a:r>
              <a:rPr lang="en-US" dirty="0"/>
              <a:t>OFDMA </a:t>
            </a:r>
            <a:r>
              <a:rPr lang="ru-RU" dirty="0" err="1"/>
              <a:t>технологиясы</a:t>
            </a:r>
            <a:endParaRPr lang="ru-K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B4C7F34-75F6-62A4-8F22-597F0EA8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28" y="950024"/>
            <a:ext cx="106153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OFDMA (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Orthogonal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Frequency Division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Multiple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Access)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OFDM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мультиплекстеуіне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негізделген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көпстанциялық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жиілікті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бөлудің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тәсілі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көптеген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ортогоналды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тасушы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жиіліктерге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бөлінеді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поднесущие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Тасушылар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үш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типке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бөлінеді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Ақпараттық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тасушылар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Пилот-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сигналдар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тасушылары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Нөлдік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тасушылар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қорғаныс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интервалдары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үшін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19339-5E49-371A-FF2F-D7BCD581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05" y="3182112"/>
            <a:ext cx="4906516" cy="3223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5FAD72-C270-9572-2A9D-41E54A09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81" y="3111877"/>
            <a:ext cx="4617771" cy="32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FDM frequency symbols and time">
            <a:extLst>
              <a:ext uri="{FF2B5EF4-FFF2-40B4-BE49-F238E27FC236}">
                <a16:creationId xmlns:a16="http://schemas.microsoft.com/office/drawing/2014/main" id="{7FD369C2-0FEB-3359-E6F9-59AA4E63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12192000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90D7A4-EF53-A659-C104-95278F6A60FD}"/>
              </a:ext>
            </a:extLst>
          </p:cNvPr>
          <p:cNvSpPr txBox="1"/>
          <p:nvPr/>
        </p:nvSpPr>
        <p:spPr>
          <a:xfrm>
            <a:off x="558535" y="118456"/>
            <a:ext cx="10942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OFDM </a:t>
            </a:r>
            <a:r>
              <a:rPr lang="ru-RU" sz="2400" b="1" dirty="0" err="1">
                <a:solidFill>
                  <a:srgbClr val="FF0000"/>
                </a:solidFill>
              </a:rPr>
              <a:t>қалай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жұмыс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істейді</a:t>
            </a:r>
            <a:r>
              <a:rPr lang="ru-RU" sz="2400" b="1" dirty="0">
                <a:solidFill>
                  <a:srgbClr val="FF000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Кіріс</a:t>
            </a:r>
            <a:r>
              <a:rPr lang="ru-RU" sz="2400" dirty="0"/>
              <a:t> </a:t>
            </a: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ағыны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b="1" dirty="0"/>
              <a:t>параллель </a:t>
            </a:r>
            <a:r>
              <a:rPr lang="ru-RU" sz="2400" b="1" dirty="0" err="1"/>
              <a:t>ағындарға</a:t>
            </a:r>
            <a:r>
              <a:rPr lang="ru-RU" sz="2400" dirty="0"/>
              <a:t> </a:t>
            </a:r>
            <a:r>
              <a:rPr lang="ru-RU" sz="2400" dirty="0" err="1"/>
              <a:t>бөлінеді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ағын</a:t>
            </a:r>
            <a:r>
              <a:rPr lang="ru-RU" sz="2400" dirty="0"/>
              <a:t> </a:t>
            </a:r>
            <a:r>
              <a:rPr lang="ru-RU" sz="2400" dirty="0" err="1"/>
              <a:t>өзіне</a:t>
            </a:r>
            <a:r>
              <a:rPr lang="ru-RU" sz="2400" dirty="0"/>
              <a:t>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b="1" dirty="0" err="1"/>
              <a:t>ортогоналды</a:t>
            </a:r>
            <a:r>
              <a:rPr lang="ru-RU" sz="2400" b="1" dirty="0"/>
              <a:t> </a:t>
            </a:r>
            <a:r>
              <a:rPr lang="ru-RU" sz="2400" b="1" dirty="0" err="1"/>
              <a:t>жиілікке</a:t>
            </a:r>
            <a:r>
              <a:rPr lang="ru-RU" sz="2400" dirty="0"/>
              <a:t> </a:t>
            </a:r>
            <a:r>
              <a:rPr lang="ru-RU" sz="2400" dirty="0" err="1"/>
              <a:t>модуляцияланады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Әр</a:t>
            </a:r>
            <a:r>
              <a:rPr lang="ru-RU" sz="2400" dirty="0"/>
              <a:t> подканал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жиілігінде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істейді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 err="1"/>
              <a:t>бірінші</a:t>
            </a:r>
            <a:r>
              <a:rPr lang="ru-RU" sz="2400" dirty="0"/>
              <a:t> – </a:t>
            </a:r>
            <a:r>
              <a:rPr lang="el-GR" sz="2400" dirty="0"/>
              <a:t>ω, </a:t>
            </a:r>
            <a:r>
              <a:rPr lang="ru-RU" sz="2400" dirty="0" err="1"/>
              <a:t>екінші</a:t>
            </a:r>
            <a:r>
              <a:rPr lang="ru-RU" sz="2400" dirty="0"/>
              <a:t> – 2</a:t>
            </a:r>
            <a:r>
              <a:rPr lang="el-GR" sz="2400" dirty="0"/>
              <a:t>ω, ..., </a:t>
            </a:r>
            <a:r>
              <a:rPr lang="en-US" sz="2400" dirty="0"/>
              <a:t>n-</a:t>
            </a:r>
            <a:r>
              <a:rPr lang="ru-RU" sz="2400" dirty="0" err="1"/>
              <a:t>ші</a:t>
            </a:r>
            <a:r>
              <a:rPr lang="ru-RU" sz="2400" dirty="0"/>
              <a:t> – </a:t>
            </a:r>
            <a:r>
              <a:rPr lang="en-US" sz="2400" dirty="0"/>
              <a:t>n</a:t>
            </a:r>
            <a:r>
              <a:rPr lang="el-GR" sz="2400" dirty="0"/>
              <a:t>ω.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Модуляция </a:t>
            </a:r>
            <a:r>
              <a:rPr lang="ru-RU" sz="2400" dirty="0" err="1"/>
              <a:t>көбіне</a:t>
            </a:r>
            <a:r>
              <a:rPr lang="ru-RU" sz="2400" dirty="0"/>
              <a:t> </a:t>
            </a:r>
            <a:r>
              <a:rPr lang="ru-RU" sz="2400" b="1" dirty="0" err="1"/>
              <a:t>квадратурлық</a:t>
            </a:r>
            <a:r>
              <a:rPr lang="ru-RU" sz="2400" b="1" dirty="0"/>
              <a:t> (</a:t>
            </a:r>
            <a:r>
              <a:rPr lang="en-US" sz="2400" b="1" dirty="0"/>
              <a:t>QAM/QPSK)</a:t>
            </a:r>
            <a:r>
              <a:rPr lang="en-US" sz="24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2B6DE-7093-C7D4-B941-DA09DC86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59" y="2577374"/>
            <a:ext cx="6995081" cy="39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1E04A-D7EA-5A30-34AD-21DCD0E6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91" y="152054"/>
            <a:ext cx="2615605" cy="2017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28ADAF-B377-11C1-B3A3-950ABB20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34" y="2169806"/>
            <a:ext cx="9053132" cy="44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8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962</Words>
  <Application>Microsoft Office PowerPoint</Application>
  <PresentationFormat>Широкоэкранный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Тема Office</vt:lpstr>
      <vt:lpstr>4G мобильді байланыс жүйелері </vt:lpstr>
      <vt:lpstr>Презентация PowerPoint</vt:lpstr>
      <vt:lpstr>LTE және WiMax стандарттарын салыстыру</vt:lpstr>
      <vt:lpstr>Презентация PowerPoint</vt:lpstr>
      <vt:lpstr>Презентация PowerPoint</vt:lpstr>
      <vt:lpstr>OFDMA технологиясы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Smart-антенналардың негізгі қызметтері </vt:lpstr>
      <vt:lpstr>Презентация PowerPoint</vt:lpstr>
      <vt:lpstr>Презентация PowerPoint</vt:lpstr>
      <vt:lpstr>WiMax стандартының желі құрылымы</vt:lpstr>
      <vt:lpstr>WiMax стандартының желі құрылымы</vt:lpstr>
      <vt:lpstr>Презентация PowerPoint</vt:lpstr>
      <vt:lpstr>Уйге тапсырма LTE жүйесі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5</cp:revision>
  <dcterms:created xsi:type="dcterms:W3CDTF">2025-12-03T16:31:34Z</dcterms:created>
  <dcterms:modified xsi:type="dcterms:W3CDTF">2025-12-04T05:54:05Z</dcterms:modified>
</cp:coreProperties>
</file>